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DD6B-7927-46D1-9601-47204D7AFE5B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7FF2-64F4-4530-BFBC-C505216E278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Zásady komunikace se smyslově postiženými pacienty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/>
          <a:lstStyle/>
          <a:p>
            <a:r>
              <a:rPr lang="cs-CZ" dirty="0" smtClean="0"/>
              <a:t>Pokud chceme mluvit s neslyšícím, upozorníme ho lehkým dotykem, nebo rychlým zatřepáním ruky v jeho zorném poli.</a:t>
            </a:r>
          </a:p>
          <a:p>
            <a:endParaRPr lang="cs-CZ" dirty="0"/>
          </a:p>
          <a:p>
            <a:r>
              <a:rPr lang="cs-CZ" dirty="0" smtClean="0"/>
              <a:t>Nemluvíme na něj za jeho zády.</a:t>
            </a:r>
          </a:p>
          <a:p>
            <a:endParaRPr lang="cs-CZ" dirty="0" smtClean="0"/>
          </a:p>
          <a:p>
            <a:r>
              <a:rPr lang="cs-CZ" dirty="0" smtClean="0"/>
              <a:t>Stavíme se při komunikaci tak, aby nám neslyšící dobře viděl na rty.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Nekřičíme, pacient nás neslyší. Naopak můžeme se snažit mluvit bez hlasu, umožní nám to lépe artikulovat.</a:t>
            </a:r>
          </a:p>
          <a:p>
            <a:endParaRPr lang="cs-CZ" dirty="0"/>
          </a:p>
          <a:p>
            <a:r>
              <a:rPr lang="cs-CZ" dirty="0" smtClean="0"/>
              <a:t>Používáme jen běžná slova v jednoduchých větách, pro neslyšícího je čeština cizí jazyk.</a:t>
            </a:r>
          </a:p>
          <a:p>
            <a:endParaRPr lang="cs-CZ" dirty="0"/>
          </a:p>
          <a:p>
            <a:r>
              <a:rPr lang="cs-CZ" dirty="0" smtClean="0"/>
              <a:t>Zásadně nepoužíváme cizí termíny a lékařský slang, ani pro pojmenování pacientových potíží, ani pro stanovení diagnózy. Pacient jim nebude rozumět. </a:t>
            </a:r>
            <a:r>
              <a:rPr lang="cs-CZ" sz="2600" dirty="0" smtClean="0"/>
              <a:t>(viz Etický kodex ČLK)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Obejdeme se bez ironických poznámek. Neslyšící naší ironii a humoru nerozumí.</a:t>
            </a:r>
          </a:p>
          <a:p>
            <a:endParaRPr lang="cs-CZ" dirty="0"/>
          </a:p>
          <a:p>
            <a:r>
              <a:rPr lang="cs-CZ" dirty="0" smtClean="0"/>
              <a:t>Vždy se ujistíme, zda nám neslyšící rozumí. Zpětná vazba je velmi důležitá.</a:t>
            </a:r>
          </a:p>
          <a:p>
            <a:endParaRPr lang="cs-CZ" dirty="0"/>
          </a:p>
          <a:p>
            <a:r>
              <a:rPr lang="cs-CZ" dirty="0" smtClean="0"/>
              <a:t>Můžeme využít i přirozená gesta.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Pokud umíme prstovou abecedu, můžeme ji též použít.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s-CZ" dirty="0" smtClean="0"/>
              <a:t>Pokud se dorozumíváme psaním, používáme standardní velká tiskací písmena.</a:t>
            </a:r>
          </a:p>
          <a:p>
            <a:endParaRPr lang="cs-CZ" dirty="0"/>
          </a:p>
          <a:p>
            <a:r>
              <a:rPr lang="cs-CZ" dirty="0" smtClean="0"/>
              <a:t>I neslyšící pacient potřebuje dostatek informací. Je chybou, pokud komunikaci omezíme na minimum a pacienta dostatečně neinformujeme o jeho stavu a léčebném postupu.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Také u neslyšících komunikujeme přímo s pacientem, nikoli s doprovodem. Pokud má s sebou pacient tlumočníka, ten má povinnost přeložit všechna slova, která v místnosti zazní. Nahrazuje zde pacientův sluch.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Komunikace s hluchoslepými pacienty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104456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Podle WHO je </a:t>
            </a:r>
            <a:r>
              <a:rPr lang="cs-CZ" dirty="0" err="1" smtClean="0"/>
              <a:t>hluchoslepota</a:t>
            </a:r>
            <a:r>
              <a:rPr lang="cs-CZ" dirty="0" smtClean="0"/>
              <a:t> nejtěžší zdravotní postižení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Stanovit jeden návod pro komunikaci s hluchoslepými není možné.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Vždy je třeba uvážit individualitu pacienta, stupeň jeho postižení.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Hluchoslepí kompenzují postižené senzory především hmatem.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Komunikační systémy používané u hluchoslepých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cs-CZ" dirty="0" err="1" smtClean="0"/>
              <a:t>Lormova</a:t>
            </a:r>
            <a:r>
              <a:rPr lang="cs-CZ" dirty="0" smtClean="0"/>
              <a:t> abeceda</a:t>
            </a:r>
          </a:p>
          <a:p>
            <a:r>
              <a:rPr lang="cs-CZ" dirty="0" smtClean="0"/>
              <a:t>Prstová abeceda</a:t>
            </a:r>
          </a:p>
          <a:p>
            <a:r>
              <a:rPr lang="cs-CZ" dirty="0" smtClean="0"/>
              <a:t>Odezírání</a:t>
            </a:r>
          </a:p>
          <a:p>
            <a:r>
              <a:rPr lang="cs-CZ" dirty="0" smtClean="0"/>
              <a:t>Znakový jazyk a znakování ruku v ruce (taktilní znakový jazyk)</a:t>
            </a:r>
          </a:p>
          <a:p>
            <a:r>
              <a:rPr lang="cs-CZ" dirty="0" smtClean="0"/>
              <a:t>Braillovo písmo (kombinace šesti hmatem čitelných bodů)</a:t>
            </a:r>
          </a:p>
          <a:p>
            <a:r>
              <a:rPr lang="cs-CZ" dirty="0" smtClean="0"/>
              <a:t>Latinská abeceda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Rukavice - Lormova abece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805074"/>
            <a:ext cx="6336704" cy="5360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2708920"/>
            <a:ext cx="6768752" cy="305720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Základním nedostatkem komunikace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je její absence.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00400"/>
          </a:xfrm>
        </p:spPr>
        <p:txBody>
          <a:bodyPr>
            <a:normAutofit/>
          </a:bodyPr>
          <a:lstStyle/>
          <a:p>
            <a:r>
              <a:rPr lang="cs-CZ" dirty="0" smtClean="0"/>
              <a:t>Komunikace s nevidomými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77272"/>
            <a:ext cx="45719" cy="248891"/>
          </a:xfrm>
        </p:spPr>
        <p:txBody>
          <a:bodyPr>
            <a:normAutofit fontScale="325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V ordinaci jednáme s nevidomým člověkem stejně jako s ostatními pacienty, respektujeme míru jeho zrakového postižení a stupeň jeho bezmocnosti. Tomu přizpůsobíme komunikaci.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Podání ruky, náš hlas (hmat a sluch) nahrazují nevidomému oční kontakt.</a:t>
            </a:r>
          </a:p>
          <a:p>
            <a:pPr algn="just"/>
            <a:endParaRPr lang="cs-CZ" dirty="0"/>
          </a:p>
          <a:p>
            <a:r>
              <a:rPr lang="cs-CZ" dirty="0" smtClean="0"/>
              <a:t>Pokud možno, umožníme mu hmatem poznávat nástroje, přístroje a prostředí.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49491"/>
          </a:xfrm>
        </p:spPr>
        <p:txBody>
          <a:bodyPr>
            <a:normAutofit/>
          </a:bodyPr>
          <a:lstStyle/>
          <a:p>
            <a:r>
              <a:rPr lang="cs-CZ" dirty="0" smtClean="0"/>
              <a:t>Náš slovní komentář musí nahrazovat pacientovi zrak, důsledně popisujeme používané přístroje i veškerou činnost v ordinaci.</a:t>
            </a:r>
          </a:p>
          <a:p>
            <a:endParaRPr lang="cs-CZ" dirty="0"/>
          </a:p>
          <a:p>
            <a:pPr algn="just"/>
            <a:r>
              <a:rPr lang="cs-CZ" dirty="0" smtClean="0"/>
              <a:t>Upozorníme nevidomého na to, vstupuje-li do místnosti někdo další, nebo ji naopak opouští. Pohyb v místnosti nevidomý nejen slyší, ale cítí i závan rozvlněného vzduchu.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dirty="0" smtClean="0"/>
              <a:t>Zásadně jednáme pouze s nevidomým, i když má s sebou doprovodnou osobu.</a:t>
            </a:r>
          </a:p>
          <a:p>
            <a:endParaRPr lang="cs-CZ" dirty="0"/>
          </a:p>
          <a:p>
            <a:r>
              <a:rPr lang="cs-CZ" dirty="0" smtClean="0"/>
              <a:t>Má-li dioptrické brýle, zeptáme se ho, zda vidí, může jít pouze o simulaci.</a:t>
            </a:r>
          </a:p>
          <a:p>
            <a:endParaRPr lang="cs-CZ" dirty="0" smtClean="0"/>
          </a:p>
          <a:p>
            <a:r>
              <a:rPr lang="cs-CZ" dirty="0" smtClean="0"/>
              <a:t>Pomoc nevidomému nabízíme, nevnucujeme. Zeptáme se na způsob, jak ji máme poskytnout.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Dotýkáme se ho jemně a s citem, na dotyk ho vždy předem upozorníme.</a:t>
            </a:r>
          </a:p>
          <a:p>
            <a:endParaRPr lang="cs-CZ" dirty="0"/>
          </a:p>
          <a:p>
            <a:r>
              <a:rPr lang="cs-CZ" dirty="0" smtClean="0"/>
              <a:t>Nevidomého vybavíme písemnou lékařskou zprávou, kterou můžeme odeslat i elektronicky na pacientův email.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5688632"/>
          </a:xfrm>
        </p:spPr>
        <p:txBody>
          <a:bodyPr/>
          <a:lstStyle/>
          <a:p>
            <a:r>
              <a:rPr lang="cs-CZ" dirty="0" smtClean="0"/>
              <a:t>Komunikace s neslyšícími pacienty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„Slepota odděluje člověka od věcí, hluchota od lidí.“</a:t>
            </a:r>
          </a:p>
          <a:p>
            <a:pPr>
              <a:buNone/>
            </a:pPr>
            <a:r>
              <a:rPr lang="cs-CZ" dirty="0" smtClean="0"/>
              <a:t>					</a:t>
            </a:r>
            <a:r>
              <a:rPr lang="cs-CZ" sz="2400" dirty="0" err="1" smtClean="0"/>
              <a:t>Hellene</a:t>
            </a:r>
            <a:r>
              <a:rPr lang="cs-CZ" sz="2400" dirty="0" smtClean="0"/>
              <a:t> Kellerová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474</Words>
  <Application>Microsoft Office PowerPoint</Application>
  <PresentationFormat>Předvádění na obrazovce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Zásady komunikace se smyslově postiženými pacienty</vt:lpstr>
      <vt:lpstr>Snímek 2</vt:lpstr>
      <vt:lpstr>Komunikace s nevidomými</vt:lpstr>
      <vt:lpstr>Snímek 4</vt:lpstr>
      <vt:lpstr>Snímek 5</vt:lpstr>
      <vt:lpstr>Snímek 6</vt:lpstr>
      <vt:lpstr>Snímek 7</vt:lpstr>
      <vt:lpstr>Komunikace s neslyšícími pacienty</vt:lpstr>
      <vt:lpstr>Snímek 9</vt:lpstr>
      <vt:lpstr>Snímek 10</vt:lpstr>
      <vt:lpstr>Snímek 11</vt:lpstr>
      <vt:lpstr>Snímek 12</vt:lpstr>
      <vt:lpstr>Snímek 13</vt:lpstr>
      <vt:lpstr>Snímek 14</vt:lpstr>
      <vt:lpstr>Komunikace s hluchoslepými pacienty</vt:lpstr>
      <vt:lpstr>Snímek 16</vt:lpstr>
      <vt:lpstr>Snímek 17</vt:lpstr>
      <vt:lpstr>Komunikační systémy používané u hluchoslepých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komunikace s pacienty se specifickými potřebami</dc:title>
  <dc:creator>Uživatel systému Windows</dc:creator>
  <cp:lastModifiedBy>Uživatel systému Windows</cp:lastModifiedBy>
  <cp:revision>17</cp:revision>
  <dcterms:created xsi:type="dcterms:W3CDTF">2019-11-09T11:55:30Z</dcterms:created>
  <dcterms:modified xsi:type="dcterms:W3CDTF">2019-11-09T14:09:05Z</dcterms:modified>
</cp:coreProperties>
</file>